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69" r:id="rId4"/>
    <p:sldId id="270" r:id="rId5"/>
    <p:sldId id="271" r:id="rId6"/>
    <p:sldId id="285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9A6A2-573F-4A9E-841E-381455DFF7C5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86D82-96C9-4778-8006-A6F3F1CC34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84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6474C-E7F0-4100-A5BA-FC9E129E4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A5487FB-BC4E-427A-A680-1ED8A6508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39BCDB-076D-4061-8FCC-4BCBD163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B8EEA9-F539-4E83-9B22-9BD05F5D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3EBCDF-0AA9-421B-836C-8D2ED9CAB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14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92087-AAFA-4563-9534-5EC8C116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5D6272-CC71-4365-B6C7-206C07125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ACDA13-2089-465D-B6D7-522B3F50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7458C9-69D2-478F-B9DA-5D94473F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61AF94-95A1-46C6-8646-79886D3A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68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B69CAA-49FC-45C1-BD75-33DFD0EAF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AF1937-7C70-4CAB-99DC-89FA7FE74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F71BFD-985E-4EF4-BC39-B7550AFE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022A45-F83B-4F9F-90D8-A25D2999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E6C224-7C11-499B-8C69-3588C065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447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91264-036D-4248-8D87-7D235289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15BF03-49BC-42FD-ADFA-B52F820D2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AD3D6E-83BB-41F8-8683-9E8DDDBC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08010C-999E-4E99-80B6-E7F8ED94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10A349-BA4E-4AB7-A78F-8CDBEEF7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84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4B008-D67C-42A8-BCF5-9F004812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A477C5-3D5F-4398-8240-00C72FA5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A127D1-B19D-49DC-A61F-EC8DFED3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12346E-CE59-4F34-8F45-F90E5FA2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D79AD9-EC40-46D3-B8A7-5C8F278F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82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2866E-9294-458D-99CF-E4CE1101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6FD32F-215E-4803-8AD8-72DAD1A05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3542A7F-8FA2-48FC-A109-4F12628D6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CCF0A4-B8E1-4660-B4BD-5358FC25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075DB5-3F4D-426B-97F8-2F9361F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06786A5-998E-4252-9F8D-F10A44EE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5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9E542-205E-4890-94FE-B2F767A3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A144A6-DBEC-400F-B585-4316E719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D2D09A-056B-472A-92F0-B7349DFEF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649D51F-3328-423A-881A-CEA898964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71027-E43C-4A88-8D2F-61A500802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EB5747-CBA2-45FD-9B87-F126A84D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F564FD-0332-4BB7-8262-5DFCF630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FB06AC6-6A63-4D79-A8AC-D99C66B3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25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490DD-A9B9-41F5-B516-534D3F68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131AABE-FB42-4D04-8152-C857036C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27253EA-7F60-494A-8EE1-A474089E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BCD9992-A7AA-470C-9C45-26618252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9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289F16E-6614-4F1D-BEC2-EBCF15A84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3FCE894-8D5D-42BF-ACA2-3EB9966F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2339B9C-4A87-4ADE-9F62-4C9079BE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222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E8F8B-DCDE-4027-A515-B892BB49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A69F5E-0E60-42CC-BFCB-C46E45030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1D2322-BCE2-4228-A539-2D4C55822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92A432-2A3B-4BD8-A699-0F32F94E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90DEB4-4F5E-423A-98B8-B7BB558A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658B2B-86F3-4B27-833B-96750B63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032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19994-9D4C-464B-8358-4F454E63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D898951-E299-4C58-B48D-D19B506E0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1A8028-604C-474E-A5C2-27EF529C3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A1D7802-F125-4DDC-8A24-0F348439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339516-165E-4CDB-8091-5FBFEB52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D01CA8-B77C-42C4-AE14-B7B585B2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43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C54F9B8-CCC2-4456-A7F4-B366684E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2E0516-66E2-4B5C-AECC-BF663111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FBDDAC-5C7E-49B2-B26D-865FFCBE9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1AA0-19B7-4CDE-B88E-6D6A4053DC13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FF4CB7-AACB-4C17-9B9A-73ED7FA28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A4C6C3-3003-46C2-AF5B-2437D0C6D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8747-6A9E-4BED-9E5E-09D35AEDE3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3551-1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1668-22#n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D868C-5ADD-4BF3-82FB-69DDE7D7C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E87026-ADE8-4517-9A4F-57E86C41A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9EBBF-79A9-4D86-8256-AEFF41EA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41AE6-2B6B-7DD8-C785-95FE60C9D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8" y="537237"/>
            <a:ext cx="6183294" cy="2383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E1CB60-CCA7-99B6-729F-ACAE73F5105F}"/>
              </a:ext>
            </a:extLst>
          </p:cNvPr>
          <p:cNvSpPr txBox="1"/>
          <p:nvPr/>
        </p:nvSpPr>
        <p:spPr>
          <a:xfrm>
            <a:off x="4500282" y="2752626"/>
            <a:ext cx="6941287" cy="190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Встановлення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зв’язку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інвалідності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пораненнями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ушкодженнями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здоров’я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міжвідомчою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комісією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Мінветеранів</a:t>
            </a:r>
            <a:endParaRPr lang="uk-UA" sz="28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D868C-5ADD-4BF3-82FB-69DDE7D7C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E87026-ADE8-4517-9A4F-57E86C41A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9EBBF-79A9-4D86-8256-AEFF41EA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8254EE-7736-B927-1A10-6C72B2ABB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" y="663388"/>
            <a:ext cx="4446606" cy="5531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17E415-A5DB-0D2F-4C7B-1561951783BD}"/>
              </a:ext>
            </a:extLst>
          </p:cNvPr>
          <p:cNvSpPr txBox="1"/>
          <p:nvPr/>
        </p:nvSpPr>
        <p:spPr>
          <a:xfrm>
            <a:off x="4840941" y="1362635"/>
            <a:ext cx="6831106" cy="3261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rtl="0" eaLnBrk="1" fontAlgn="t" latinLnBrk="0" hangingPunct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uk-UA" sz="1800" b="1" i="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01284</a:t>
            </a:r>
            <a:endParaRPr lang="uk-UA" sz="1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uk-UA" sz="1800" b="1" i="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Встановлення факту одержання ушкоджень здоров’я від вибухових речовин, боєприпасів і військового озброєння на території проведення </a:t>
            </a:r>
            <a:r>
              <a:rPr lang="uk-UA" sz="1800" i="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антитерористичної операції, здійснення заходів із забезпечення національної безпеки і оборони, відсічі і стримування збройної агресії Російської Федерації у Донецькій та Луганській областях та </a:t>
            </a:r>
            <a:r>
              <a:rPr lang="uk-UA" sz="1800" b="1" i="0" u="none" strike="noStrike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заходів, необхідних для забезпечення оборони України, захисту безпеки населення та інтересів держави у зв’язку з військовою агресією Російської Федерації проти України</a:t>
            </a:r>
            <a:endParaRPr lang="uk-UA" sz="1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3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D868C-5ADD-4BF3-82FB-69DDE7D7C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E87026-ADE8-4517-9A4F-57E86C41A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9EBBF-79A9-4D86-8256-AEFF41EA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D12690C4-465E-DDFE-BF1F-C1C6BE1A3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26574"/>
              </p:ext>
            </p:extLst>
          </p:nvPr>
        </p:nvGraphicFramePr>
        <p:xfrm>
          <a:off x="364561" y="828230"/>
          <a:ext cx="11294038" cy="460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932">
                  <a:extLst>
                    <a:ext uri="{9D8B030D-6E8A-4147-A177-3AD203B41FA5}">
                      <a16:colId xmlns:a16="http://schemas.microsoft.com/office/drawing/2014/main" val="1778430151"/>
                    </a:ext>
                  </a:extLst>
                </a:gridCol>
                <a:gridCol w="1023648">
                  <a:extLst>
                    <a:ext uri="{9D8B030D-6E8A-4147-A177-3AD203B41FA5}">
                      <a16:colId xmlns:a16="http://schemas.microsoft.com/office/drawing/2014/main" val="3948041555"/>
                    </a:ext>
                  </a:extLst>
                </a:gridCol>
                <a:gridCol w="3296712">
                  <a:extLst>
                    <a:ext uri="{9D8B030D-6E8A-4147-A177-3AD203B41FA5}">
                      <a16:colId xmlns:a16="http://schemas.microsoft.com/office/drawing/2014/main" val="3481983592"/>
                    </a:ext>
                  </a:extLst>
                </a:gridCol>
                <a:gridCol w="1120283">
                  <a:extLst>
                    <a:ext uri="{9D8B030D-6E8A-4147-A177-3AD203B41FA5}">
                      <a16:colId xmlns:a16="http://schemas.microsoft.com/office/drawing/2014/main" val="938268562"/>
                    </a:ext>
                  </a:extLst>
                </a:gridCol>
                <a:gridCol w="252278">
                  <a:extLst>
                    <a:ext uri="{9D8B030D-6E8A-4147-A177-3AD203B41FA5}">
                      <a16:colId xmlns:a16="http://schemas.microsoft.com/office/drawing/2014/main" val="2286172184"/>
                    </a:ext>
                  </a:extLst>
                </a:gridCol>
                <a:gridCol w="5043185">
                  <a:extLst>
                    <a:ext uri="{9D8B030D-6E8A-4147-A177-3AD203B41FA5}">
                      <a16:colId xmlns:a16="http://schemas.microsoft.com/office/drawing/2014/main" val="3626114137"/>
                    </a:ext>
                  </a:extLst>
                </a:gridCol>
              </a:tblGrid>
              <a:tr h="686805">
                <a:tc gridSpan="6">
                  <a:txBody>
                    <a:bodyPr/>
                    <a:lstStyle/>
                    <a:p>
                      <a:pPr algn="ctr" fontAlgn="base"/>
                      <a:endParaRPr lang="uk-UA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uk-UA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9525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04334"/>
                  </a:ext>
                </a:extLst>
              </a:tr>
              <a:tr h="3482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428.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01284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факту одержання ушкоджень здоров’я від вибухових речовин, боєприпасів і військового озброєння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території проведення антитерористичної операції, здійснення заходів із забезпечення національної безпеки і оборони, відсічі і стримування збройної агресії Російської Федерації у Донецькій та Луганській областях та заходів, необхідних для забезпечення оборони України, захисту безпеки населення та інтересів держави у зв’язку з військовою агресією Російської Федерації проти України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k-UA" sz="1600" u="none" strike="noStrike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Закон України</a:t>
                      </a:r>
                      <a:r>
                        <a:rPr lang="uk-UA" sz="16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“Про статус ветеранів війни, гарантії їх соціального захисту”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uk-UA" sz="1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Процедура встановлення зв’язку інвалідності з пораненнями чи іншими ушкодженнями здоров’я визначена Порядком, затвердженим постановою КМУ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 25.04.2018 № 306.</a:t>
                      </a:r>
                    </a:p>
                    <a:p>
                      <a:pPr algn="ctr" fontAlgn="base"/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редакції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постанови КМУ від 15 жовтня 2024 р. № 1186 </a:t>
                      </a:r>
                      <a:r>
                        <a:rPr lang="uk-UA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внесення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змін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Порядку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встановлення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зв’язку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інвалідності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пораненнями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іншими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ушкодженнями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lang="uk-UA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algn="ctr" fontAlgn="base"/>
                      <a:endParaRPr lang="uk-UA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uk-UA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9525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88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68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D868C-5ADD-4BF3-82FB-69DDE7D7C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E87026-ADE8-4517-9A4F-57E86C41A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9EBBF-79A9-4D86-8256-AEFF41EA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C28195E9-F85E-1C0C-C289-27E9DFF76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45778"/>
              </p:ext>
            </p:extLst>
          </p:nvPr>
        </p:nvGraphicFramePr>
        <p:xfrm>
          <a:off x="259976" y="118314"/>
          <a:ext cx="11546542" cy="871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6542">
                  <a:extLst>
                    <a:ext uri="{9D8B030D-6E8A-4147-A177-3AD203B41FA5}">
                      <a16:colId xmlns:a16="http://schemas.microsoft.com/office/drawing/2014/main" val="2655069495"/>
                    </a:ext>
                  </a:extLst>
                </a:gridCol>
              </a:tblGrid>
              <a:tr h="404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зв’язку інвалідності з пораненнями чи іншими ушкодженнями здоров’я</a:t>
                      </a:r>
                      <a:r>
                        <a:rPr lang="uk-UA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 </a:t>
                      </a:r>
                      <a:endParaRPr lang="uk-UA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0000" algn="l">
                        <a:spcAft>
                          <a:spcPts val="750"/>
                        </a:spcAft>
                      </a:pPr>
                      <a:r>
                        <a:rPr lang="uk-UA" sz="2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БУЛО 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uk-UA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постанова КМУ від 15 жовтня 2024 р. № 1186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</a:t>
                      </a:r>
                      <a:r>
                        <a:rPr lang="uk-UA" sz="2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en-US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95602"/>
                  </a:ext>
                </a:extLst>
              </a:tr>
              <a:tr h="124446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94" marR="40794" marT="0" marB="0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65184"/>
                  </a:ext>
                </a:extLst>
              </a:tr>
            </a:tbl>
          </a:graphicData>
        </a:graphic>
      </p:graphicFrame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52519F6-5AE7-F9FA-3733-39291CB17CEE}"/>
              </a:ext>
            </a:extLst>
          </p:cNvPr>
          <p:cNvSpPr/>
          <p:nvPr/>
        </p:nvSpPr>
        <p:spPr>
          <a:xfrm>
            <a:off x="0" y="989534"/>
            <a:ext cx="4988231" cy="56622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uk-UA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uk-UA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600"/>
              </a:spcAft>
            </a:pPr>
            <a:r>
              <a:rPr lang="uk-UA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мали право</a:t>
            </a:r>
            <a:endParaRPr lang="uk-UA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spcAft>
                <a:spcPts val="600"/>
              </a:spcAft>
            </a:pPr>
            <a:r>
              <a:rPr lang="uk-UA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Особи, які стали особами з інвалідністю внаслідок поранень чи інших ушкоджень здоров’я, одержаних від вибухових речовин, боєприпасів і військового озброєння на території проведення:</a:t>
            </a:r>
          </a:p>
          <a:p>
            <a:pPr indent="285750" algn="just">
              <a:spcAft>
                <a:spcPts val="600"/>
              </a:spcAft>
            </a:pPr>
            <a:r>
              <a:rPr lang="uk-UA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АТО, ООС - до 1 грудня 2014 року; </a:t>
            </a:r>
          </a:p>
          <a:p>
            <a:pPr indent="285750" algn="just">
              <a:spcAft>
                <a:spcPts val="600"/>
              </a:spcAft>
            </a:pPr>
            <a:r>
              <a:rPr lang="uk-UA" sz="1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АТО, ООС, де органи державної влади здійснюють свої повноваження, та в населених пунктах, розташованих на лінії зіткнення, під час проведення АТО, ООС  - з 1 грудня 2014 року до 24 лютого 2022 р.;</a:t>
            </a:r>
          </a:p>
          <a:p>
            <a:pPr indent="285750" algn="just">
              <a:spcAft>
                <a:spcPts val="600"/>
              </a:spcAft>
            </a:pPr>
            <a:r>
              <a:rPr lang="uk-UA" sz="1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заходів, необхідних для забезпечення оборони України, захисту безпеки населення та інтересів держави у зв’язку з військовою агресією Російської Федерації проти України на території, - з 24 лютого 2022 року.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uk-UA" sz="1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!!! Належність населеного пункту, де було одержане ушкодження здоров’я від боєприпасів, до території проведення відповідних заходів, визначається відповідно до </a:t>
            </a:r>
            <a:r>
              <a:rPr lang="uk-UA" sz="1400" b="1" u="sng" kern="1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 </a:t>
            </a:r>
            <a:r>
              <a:rPr lang="uk-UA" sz="1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територій, на яких ведуться (велися) бойові дії або тимчасово окупованих Російською Федерацією, затвердженого наказом </a:t>
            </a:r>
            <a:r>
              <a:rPr lang="uk-UA" sz="1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Мінреінтеграції</a:t>
            </a:r>
            <a:r>
              <a:rPr lang="uk-UA" sz="1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400" b="0" i="0" kern="1200" dirty="0">
                <a:solidFill>
                  <a:schemeClr val="l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 22.12.2022  № 309 </a:t>
            </a:r>
          </a:p>
          <a:p>
            <a:pPr indent="285750" algn="just">
              <a:spcAft>
                <a:spcPts val="750"/>
              </a:spcAft>
            </a:pPr>
            <a:endParaRPr lang="uk-UA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spcAft>
                <a:spcPts val="750"/>
              </a:spcAft>
            </a:pPr>
            <a:endParaRPr lang="uk-UA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FF697BD-CAB8-8AA9-445F-D1F23A3B6256}"/>
              </a:ext>
            </a:extLst>
          </p:cNvPr>
          <p:cNvSpPr/>
          <p:nvPr/>
        </p:nvSpPr>
        <p:spPr>
          <a:xfrm>
            <a:off x="5330371" y="989534"/>
            <a:ext cx="6847182" cy="5556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uk-UA" sz="1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 право</a:t>
            </a:r>
            <a:endParaRPr lang="uk-UA" sz="1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5750" algn="just">
              <a:spcAft>
                <a:spcPts val="750"/>
              </a:spcAft>
            </a:pPr>
            <a:r>
              <a:rPr lang="uk-UA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Особи, які стали особами з інвалідністю внаслідок поранень чи інших ушкоджень здоров’я, одержаних від вибухових речовин, боєприпасів і військового озброєння на території проведення:</a:t>
            </a:r>
          </a:p>
          <a:p>
            <a:pPr indent="285750" algn="just">
              <a:spcAft>
                <a:spcPts val="750"/>
              </a:spcAft>
            </a:pPr>
            <a:r>
              <a:rPr lang="uk-UA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АТО, ООС - до 1 грудня 2014 року; </a:t>
            </a:r>
          </a:p>
          <a:p>
            <a:pPr indent="285750" algn="just">
              <a:spcAft>
                <a:spcPts val="750"/>
              </a:spcAft>
            </a:pPr>
            <a:r>
              <a:rPr lang="uk-UA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АТО, ООС, де органи державної влади здійснюють свої повноваження, та в населених пунктах, розташованих на лінії зіткнення, під час проведення АТО, ООС  - з 1 грудня 2014 року до 24 лютого 2022 року;</a:t>
            </a:r>
          </a:p>
          <a:p>
            <a:pPr indent="285750" algn="just">
              <a:spcAft>
                <a:spcPts val="750"/>
              </a:spcAft>
            </a:pPr>
            <a:r>
              <a:rPr lang="uk-UA" sz="1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заходів, необхідних для забезпечення оборони України, захисту безпеки населення та інтересів держави у зв’язку з військовою агресією Російської Федерації проти України на території, - з 24 лютого 2022 року.</a:t>
            </a:r>
          </a:p>
          <a:p>
            <a:pPr indent="285750" algn="just">
              <a:spcAft>
                <a:spcPts val="750"/>
              </a:spcAft>
            </a:pP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*У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коли на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населеного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пункту, яка не включена до </a:t>
            </a:r>
            <a:r>
              <a:rPr lang="ru-RU" sz="1600" b="1" i="0" u="sng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3"/>
              </a:rPr>
              <a:t>переліку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були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застосовані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вибухонебезпечні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предмети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територія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населеного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пункту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необхідних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оборони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Факт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вибухонебезпечних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предметів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зазначеного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населеного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пункту,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зокрема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факт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обстрілу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вибухонебезпечними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предметами, дата і час такого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обстрілу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підтверджується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відповідним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територіальним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органом ДСНС.</a:t>
            </a:r>
            <a:endParaRPr lang="uk-UA" sz="1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FF58BB37-92F9-54A6-4F95-421314963723}"/>
              </a:ext>
            </a:extLst>
          </p:cNvPr>
          <p:cNvSpPr/>
          <p:nvPr/>
        </p:nvSpPr>
        <p:spPr>
          <a:xfrm>
            <a:off x="4849906" y="4067747"/>
            <a:ext cx="83093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85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D868C-5ADD-4BF3-82FB-69DDE7D7C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E87026-ADE8-4517-9A4F-57E86C41A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9EBBF-79A9-4D86-8256-AEFF41EA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CB88AB90-4F4A-D1B7-C19E-748A1812FF56}"/>
              </a:ext>
            </a:extLst>
          </p:cNvPr>
          <p:cNvSpPr/>
          <p:nvPr/>
        </p:nvSpPr>
        <p:spPr>
          <a:xfrm>
            <a:off x="251012" y="277586"/>
            <a:ext cx="11236508" cy="63028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465" algn="just"/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Заява згідно з додатком 1 до Порядку № 306 та необхідні документи подаються до</a:t>
            </a:r>
            <a:r>
              <a:rPr lang="uk-UA" sz="1800" spc="13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Міністерства</a:t>
            </a:r>
            <a:r>
              <a:rPr lang="uk-UA" sz="1800" spc="13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13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справах</a:t>
            </a:r>
            <a:r>
              <a:rPr lang="uk-UA" sz="1800" spc="13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ветеранів</a:t>
            </a:r>
            <a:r>
              <a:rPr lang="uk-UA" sz="1800" spc="13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 особисто, законним представником або уповноваженою особою: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465" algn="just"/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465" algn="just"/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uk-UA" sz="1800" spc="13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паперовій формі – засобами поштового зв’язку;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465" algn="just"/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465" algn="just"/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*2) в електронній формі – на офіційну адресу електронної пошти;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465" algn="just"/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465" algn="just"/>
            <a:r>
              <a:rPr lang="uk-UA" sz="1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*3) через ЦНАП – заява у паперовій формі та необхідні документи подаються </a:t>
            </a:r>
            <a:r>
              <a:rPr lang="uk-UA" sz="1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наявності технічної можливості. </a:t>
            </a:r>
            <a:r>
              <a:rPr lang="uk-UA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період до впровадження електронного кабінету пропонуємо ЦНАП здійснювати прийом заяв і документів у паперовій формі та передавати їх до </a:t>
            </a:r>
            <a:r>
              <a:rPr lang="uk-UA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Мінветеранів</a:t>
            </a:r>
            <a:r>
              <a:rPr lang="uk-UA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і раніше, Новою Поштою за рахунок отримувача – </a:t>
            </a:r>
            <a:r>
              <a:rPr lang="uk-UA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Мінветеранів</a:t>
            </a:r>
            <a:r>
              <a:rPr lang="uk-UA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uk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8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D868C-5ADD-4BF3-82FB-69DDE7D7C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E87026-ADE8-4517-9A4F-57E86C41A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9EBBF-79A9-4D86-8256-AEFF41EA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F6D82F-291A-AD3B-36D5-506A54C048A9}"/>
              </a:ext>
            </a:extLst>
          </p:cNvPr>
          <p:cNvSpPr txBox="1"/>
          <p:nvPr/>
        </p:nvSpPr>
        <p:spPr>
          <a:xfrm>
            <a:off x="5722026" y="4049465"/>
            <a:ext cx="4820525" cy="639214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itchFamily="2" charset="77"/>
              </a:rPr>
              <a:t>ДЯКУЮ ЗА УВАГУ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itchFamily="2" charset="77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9C86BC-420C-8B0C-D14D-B6A64F9BA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8" y="537237"/>
            <a:ext cx="6183294" cy="23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1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674</Words>
  <Application>Microsoft Office PowerPoint</Application>
  <PresentationFormat>Широкий екран</PresentationFormat>
  <Paragraphs>37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 SemiBold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Щиголь Тетяна Влодимирівна</dc:creator>
  <cp:lastModifiedBy>User</cp:lastModifiedBy>
  <cp:revision>15</cp:revision>
  <dcterms:created xsi:type="dcterms:W3CDTF">2024-09-23T12:50:39Z</dcterms:created>
  <dcterms:modified xsi:type="dcterms:W3CDTF">2024-11-06T07:16:06Z</dcterms:modified>
</cp:coreProperties>
</file>